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257" r:id="rId2"/>
    <p:sldId id="256" r:id="rId3"/>
    <p:sldId id="296" r:id="rId4"/>
    <p:sldId id="316" r:id="rId5"/>
    <p:sldId id="299" r:id="rId6"/>
    <p:sldId id="311" r:id="rId7"/>
    <p:sldId id="258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59" r:id="rId27"/>
    <p:sldId id="288" r:id="rId28"/>
    <p:sldId id="289" r:id="rId29"/>
    <p:sldId id="290" r:id="rId30"/>
    <p:sldId id="291" r:id="rId31"/>
    <p:sldId id="292" r:id="rId32"/>
    <p:sldId id="295" r:id="rId33"/>
    <p:sldId id="294" r:id="rId34"/>
    <p:sldId id="293" r:id="rId35"/>
    <p:sldId id="298" r:id="rId36"/>
    <p:sldId id="297" r:id="rId37"/>
    <p:sldId id="300" r:id="rId38"/>
    <p:sldId id="301" r:id="rId39"/>
    <p:sldId id="302" r:id="rId40"/>
    <p:sldId id="303" r:id="rId41"/>
    <p:sldId id="304" r:id="rId42"/>
    <p:sldId id="305" r:id="rId43"/>
    <p:sldId id="306" r:id="rId44"/>
    <p:sldId id="307" r:id="rId45"/>
    <p:sldId id="308" r:id="rId46"/>
    <p:sldId id="309" r:id="rId47"/>
    <p:sldId id="310" r:id="rId48"/>
    <p:sldId id="286" r:id="rId49"/>
    <p:sldId id="287" r:id="rId50"/>
    <p:sldId id="312" r:id="rId51"/>
    <p:sldId id="313" r:id="rId52"/>
    <p:sldId id="314" r:id="rId53"/>
    <p:sldId id="261" r:id="rId54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595"/>
  </p:normalViewPr>
  <p:slideViewPr>
    <p:cSldViewPr snapToGrid="0" snapToObjects="1">
      <p:cViewPr varScale="1">
        <p:scale>
          <a:sx n="84" d="100"/>
          <a:sy n="84" d="100"/>
        </p:scale>
        <p:origin x="-112" y="-3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E897B1F-FFC1-458A-AB40-0C26349268F3}" type="datetime1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14340" name="Placeholder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C2C2163-E72C-4F99-A0A2-390D0D5CED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501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-123" charset="0"/>
        <a:ea typeface="ＭＳ Ｐゴシック" pitchFamily="-123" charset="-128"/>
        <a:cs typeface="ＭＳ Ｐゴシック" pitchFamily="-123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-123" charset="0"/>
        <a:ea typeface="ＭＳ Ｐゴシック" pitchFamily="-123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-123" charset="0"/>
        <a:ea typeface="ＭＳ Ｐゴシック" pitchFamily="-123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-123" charset="0"/>
        <a:ea typeface="ＭＳ Ｐゴシック" pitchFamily="-123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-123" charset="0"/>
        <a:ea typeface="ＭＳ Ｐゴシック" pitchFamily="-123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5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32770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34818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36866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38914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0962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3010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5058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9154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1202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79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3250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5298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7346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9394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1442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499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3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1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3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19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3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7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1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5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39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3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7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1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5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59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3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7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5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79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3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prstTxWarp prst="textNoShape">
              <a:avLst/>
            </a:prstTxWarp>
          </a:bodyPr>
          <a:lstStyle/>
          <a:p>
            <a:pPr algn="r" eaLnBrk="0" hangingPunct="0"/>
            <a:fld id="{15637DC3-596B-4D9F-BE40-843EF8CC4054}" type="slidenum">
              <a:rPr lang="en-US" sz="1200"/>
              <a:pPr algn="r" eaLnBrk="0" hangingPunct="0"/>
              <a:t>48</a:t>
            </a:fld>
            <a:endParaRPr lang="en-US" sz="1200"/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0" y="0"/>
            <a:ext cx="0" cy="0"/>
          </a:xfrm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</a:ln>
        </p:spPr>
        <p:txBody>
          <a:bodyPr/>
          <a:lstStyle/>
          <a:p>
            <a:pPr defTabSz="914400" eaLnBrk="1" hangingPunct="1"/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prstTxWarp prst="textNoShape">
              <a:avLst/>
            </a:prstTxWarp>
          </a:bodyPr>
          <a:lstStyle/>
          <a:p>
            <a:pPr algn="r" eaLnBrk="0" hangingPunct="0"/>
            <a:fld id="{8C08BE8F-715A-442F-86CA-9FF69CFF493B}" type="slidenum">
              <a:rPr lang="en-US" sz="1200"/>
              <a:pPr algn="r" eaLnBrk="0" hangingPunct="0"/>
              <a:t>49</a:t>
            </a:fld>
            <a:endParaRPr lang="en-US" sz="1200"/>
          </a:p>
        </p:txBody>
      </p:sp>
      <p:sp>
        <p:nvSpPr>
          <p:cNvPr id="96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0" y="0"/>
            <a:ext cx="0" cy="0"/>
          </a:xfrm>
          <a:ln/>
        </p:spPr>
      </p:sp>
      <p:sp>
        <p:nvSpPr>
          <p:cNvPr id="962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</a:ln>
        </p:spPr>
        <p:txBody>
          <a:bodyPr/>
          <a:lstStyle/>
          <a:p>
            <a:pPr defTabSz="914400" eaLnBrk="1" hangingPunct="1"/>
            <a:endParaRPr 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7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1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0051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5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099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5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6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8674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Placeholder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30722" name="Placeholder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A9110E-5E77-4501-A817-3A66FECDE8E5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5F7CBA-C4B7-4C73-ACFE-E2BD4FF019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92CACA-C333-42D8-B8E8-4997B291C5A1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9EFFA5-FCD7-4425-A3BA-B692F908BF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8B84EB-1E45-4CA7-A40B-3B5B95F2E410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631EC2-2B2A-4AF7-8AB8-99FB72B7F8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41300" y="180975"/>
            <a:ext cx="11710988" cy="65039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AU" sz="1800" dirty="0"/>
          </a:p>
        </p:txBody>
      </p:sp>
      <p:pic>
        <p:nvPicPr>
          <p:cNvPr id="6" name="Picture 7" descr="MAC21_190.5x254_PowerPoint_Images_Cov v2.pn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2941638"/>
            <a:ext cx="12192000" cy="3925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8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9898063" y="180975"/>
            <a:ext cx="2038350" cy="763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 Placeholder 2"/>
          <p:cNvSpPr>
            <a:spLocks noGrp="1"/>
          </p:cNvSpPr>
          <p:nvPr>
            <p:ph type="body" idx="14"/>
          </p:nvPr>
        </p:nvSpPr>
        <p:spPr>
          <a:xfrm>
            <a:off x="609599" y="2754276"/>
            <a:ext cx="6175828" cy="27558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1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624341" y="1484784"/>
            <a:ext cx="85440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624417" y="2133600"/>
            <a:ext cx="8542867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3D59EE-9B8D-4EE3-B20E-268B8983D520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D8E6E9-763D-468A-A362-340F5241EBA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D0DE73-E294-434D-B84C-7A4BF3CB071F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22607C-1B73-4F56-A3A2-0824315A90A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7F2A9B-F3D7-4682-BB6C-59A64386073F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BF1BB3-214E-4DF5-A11D-186D67F177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DA2CB2-41C9-478C-B675-67D281F6D3C4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299D93-48DD-4D12-B562-9E2C11780B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B378F9-129C-4A0D-8F08-825C5E92E8D7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FCD8F5-F41B-4186-968C-F92C626D75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D85D5D-01A8-4DA4-BBD1-23F6BA3B1A2C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C16815-C796-4A52-995F-45A0667BDD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10F4D6-72A3-4B41-B03A-89CE1C16EF68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A18293-2138-4197-89D8-85A63BC5615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3527D5-C323-4626-8253-4E01A1FD60E7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EB5DD3-9EEC-4FB7-AB10-FE6704DE83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768B795-F922-491D-8ED1-C080127853F7}" type="datetimeFigureOut">
              <a:rPr lang="en-US"/>
              <a:pPr>
                <a:defRPr/>
              </a:pPr>
              <a:t>31/03/17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E497314-CAF0-46F8-BE11-A631949A2C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9" r:id="rId2"/>
    <p:sldLayoutId id="2147483658" r:id="rId3"/>
    <p:sldLayoutId id="2147483657" r:id="rId4"/>
    <p:sldLayoutId id="2147483656" r:id="rId5"/>
    <p:sldLayoutId id="2147483655" r:id="rId6"/>
    <p:sldLayoutId id="2147483654" r:id="rId7"/>
    <p:sldLayoutId id="2147483653" r:id="rId8"/>
    <p:sldLayoutId id="2147483652" r:id="rId9"/>
    <p:sldLayoutId id="2147483651" r:id="rId10"/>
    <p:sldLayoutId id="2147483650" r:id="rId11"/>
    <p:sldLayoutId id="2147483661" r:id="rId12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pitchFamily="-123" charset="-128"/>
          <a:cs typeface="ＭＳ Ｐゴシック" pitchFamily="-123" charset="-128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ＭＳ Ｐゴシック" pitchFamily="-123" charset="-128"/>
          <a:cs typeface="ＭＳ Ｐゴシック" pitchFamily="-123" charset="-128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ＭＳ Ｐゴシック" pitchFamily="-123" charset="-128"/>
          <a:cs typeface="ＭＳ Ｐゴシック" pitchFamily="-123" charset="-128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ＭＳ Ｐゴシック" pitchFamily="-123" charset="-128"/>
          <a:cs typeface="ＭＳ Ｐゴシック" pitchFamily="-123" charset="-128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ＭＳ Ｐゴシック" pitchFamily="-123" charset="-128"/>
          <a:cs typeface="ＭＳ Ｐゴシック" pitchFamily="-123" charset="-128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ＭＳ Ｐゴシック" pitchFamily="-123" charset="-128"/>
          <a:cs typeface="ＭＳ Ｐゴシック" pitchFamily="-123" charset="-128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ＭＳ Ｐゴシック" pitchFamily="-123" charset="-128"/>
          <a:cs typeface="ＭＳ Ｐゴシック" pitchFamily="-123" charset="-128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ＭＳ Ｐゴシック" pitchFamily="-123" charset="-128"/>
          <a:cs typeface="ＭＳ Ｐゴシック" pitchFamily="-123" charset="-128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ＭＳ Ｐゴシック" pitchFamily="-123" charset="-128"/>
          <a:cs typeface="ＭＳ Ｐゴシック" pitchFamily="-123" charset="-128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itchFamily="-123" charset="0"/>
        <a:buChar char="•"/>
        <a:defRPr sz="2800" kern="1200">
          <a:solidFill>
            <a:schemeClr val="tx1"/>
          </a:solidFill>
          <a:latin typeface="+mn-lt"/>
          <a:ea typeface="ＭＳ Ｐゴシック" pitchFamily="-123" charset="-128"/>
          <a:cs typeface="ＭＳ Ｐゴシック" pitchFamily="-123" charset="-128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-123" charset="0"/>
        <a:buChar char="•"/>
        <a:defRPr sz="2400" kern="1200">
          <a:solidFill>
            <a:schemeClr val="tx1"/>
          </a:solidFill>
          <a:latin typeface="+mn-lt"/>
          <a:ea typeface="ＭＳ Ｐゴシック" pitchFamily="-123" charset="-128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-123" charset="0"/>
        <a:buChar char="•"/>
        <a:defRPr sz="2000" kern="1200">
          <a:solidFill>
            <a:schemeClr val="tx1"/>
          </a:solidFill>
          <a:latin typeface="+mn-lt"/>
          <a:ea typeface="ＭＳ Ｐゴシック" pitchFamily="-123" charset="-128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-123" charset="0"/>
        <a:buChar char="•"/>
        <a:defRPr kern="1200">
          <a:solidFill>
            <a:schemeClr val="tx1"/>
          </a:solidFill>
          <a:latin typeface="+mn-lt"/>
          <a:ea typeface="ＭＳ Ｐゴシック" pitchFamily="-123" charset="-128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-123" charset="0"/>
        <a:buChar char="•"/>
        <a:defRPr kern="1200">
          <a:solidFill>
            <a:schemeClr val="tx1"/>
          </a:solidFill>
          <a:latin typeface="+mn-lt"/>
          <a:ea typeface="ＭＳ Ｐゴシック" pitchFamily="-123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8.jpeg"/><Relationship Id="rId5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8.jpeg"/><Relationship Id="rId5" Type="http://schemas.openxmlformats.org/officeDocument/2006/relationships/image" Target="../media/image19.jpeg"/><Relationship Id="rId6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21.jpeg"/><Relationship Id="rId5" Type="http://schemas.openxmlformats.org/officeDocument/2006/relationships/image" Target="../media/image22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23.jpeg"/><Relationship Id="rId5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5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26.jpeg"/><Relationship Id="rId5" Type="http://schemas.openxmlformats.org/officeDocument/2006/relationships/image" Target="../media/image27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8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4" Type="http://schemas.openxmlformats.org/officeDocument/2006/relationships/image" Target="../media/image29.jpeg"/><Relationship Id="rId5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4" Type="http://schemas.openxmlformats.org/officeDocument/2006/relationships/image" Target="../media/image29.jpeg"/><Relationship Id="rId5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1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4" Type="http://schemas.openxmlformats.org/officeDocument/2006/relationships/image" Target="../media/image32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4" Type="http://schemas.openxmlformats.org/officeDocument/2006/relationships/image" Target="../media/image34.jpeg"/><Relationship Id="rId5" Type="http://schemas.openxmlformats.org/officeDocument/2006/relationships/image" Target="../media/image35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6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4" Type="http://schemas.openxmlformats.org/officeDocument/2006/relationships/image" Target="../media/image38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Placeholder 6"/>
          <p:cNvSpPr>
            <a:spLocks noGrp="1"/>
          </p:cNvSpPr>
          <p:nvPr>
            <p:ph type="body" idx="14"/>
          </p:nvPr>
        </p:nvSpPr>
        <p:spPr>
          <a:xfrm>
            <a:off x="609600" y="2636838"/>
            <a:ext cx="11077575" cy="276225"/>
          </a:xfrm>
        </p:spPr>
        <p:txBody>
          <a:bodyPr/>
          <a:lstStyle/>
          <a:p>
            <a:pPr algn="r" eaLnBrk="1" hangingPunct="1"/>
            <a:r>
              <a:rPr lang="en-AU" smtClean="0">
                <a:solidFill>
                  <a:schemeClr val="bg1"/>
                </a:solidFill>
                <a:latin typeface="Arial" pitchFamily="-123" charset="0"/>
                <a:ea typeface="Arial" pitchFamily="-123" charset="0"/>
                <a:cs typeface="Arial" pitchFamily="-123" charset="0"/>
              </a:rPr>
              <a:t>MQ @ the Maritime Museum, April 1</a:t>
            </a:r>
            <a:r>
              <a:rPr lang="en-AU" baseline="30000" smtClean="0">
                <a:solidFill>
                  <a:schemeClr val="bg1"/>
                </a:solidFill>
                <a:latin typeface="Arial" pitchFamily="-123" charset="0"/>
                <a:ea typeface="Arial" pitchFamily="-123" charset="0"/>
                <a:cs typeface="Arial" pitchFamily="-123" charset="0"/>
              </a:rPr>
              <a:t>st</a:t>
            </a:r>
            <a:r>
              <a:rPr lang="en-AU" smtClean="0">
                <a:solidFill>
                  <a:schemeClr val="bg1"/>
                </a:solidFill>
                <a:latin typeface="Arial" pitchFamily="-123" charset="0"/>
                <a:ea typeface="Arial" pitchFamily="-123" charset="0"/>
                <a:cs typeface="Arial" pitchFamily="-123" charset="0"/>
              </a:rPr>
              <a:t>, 2017</a:t>
            </a:r>
          </a:p>
          <a:p>
            <a:pPr eaLnBrk="1" hangingPunct="1"/>
            <a:endParaRPr lang="en-AU" smtClean="0">
              <a:latin typeface="Arial" pitchFamily="-123" charset="0"/>
              <a:ea typeface="Arial" pitchFamily="-123" charset="0"/>
              <a:cs typeface="Arial" pitchFamily="-123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993775"/>
            <a:ext cx="8543925" cy="647700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AU" dirty="0" smtClean="0">
                <a:solidFill>
                  <a:schemeClr val="bg1"/>
                </a:solidFill>
                <a:ea typeface="+mj-ea"/>
                <a:cs typeface="+mj-cs"/>
              </a:rPr>
              <a:t>The Late Roman Republic in 2017:</a:t>
            </a:r>
            <a:br>
              <a:rPr lang="en-AU" dirty="0" smtClean="0">
                <a:solidFill>
                  <a:schemeClr val="bg1"/>
                </a:solidFill>
                <a:ea typeface="+mj-ea"/>
                <a:cs typeface="+mj-cs"/>
              </a:rPr>
            </a:br>
            <a:r>
              <a:rPr lang="en-AU" dirty="0" smtClean="0">
                <a:solidFill>
                  <a:schemeClr val="bg1"/>
                </a:solidFill>
                <a:ea typeface="+mj-ea"/>
                <a:cs typeface="+mj-cs"/>
              </a:rPr>
              <a:t>Recent Developments</a:t>
            </a:r>
            <a:endParaRPr lang="en-AU" dirty="0">
              <a:solidFill>
                <a:schemeClr val="bg1"/>
              </a:solidFill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623888" y="2133600"/>
            <a:ext cx="11141075" cy="503238"/>
          </a:xfrm>
        </p:spPr>
        <p:txBody>
          <a:bodyPr rtlCol="0">
            <a:normAutofit/>
          </a:bodyPr>
          <a:lstStyle/>
          <a:p>
            <a:pPr algn="r"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AU" dirty="0" smtClean="0">
                <a:solidFill>
                  <a:schemeClr val="bg1"/>
                </a:solidFill>
                <a:ea typeface="+mn-ea"/>
                <a:cs typeface="+mn-cs"/>
              </a:rPr>
              <a:t>Tom Hillard &amp; Lea </a:t>
            </a:r>
            <a:r>
              <a:rPr lang="en-AU" dirty="0" err="1" smtClean="0">
                <a:solidFill>
                  <a:schemeClr val="bg1"/>
                </a:solidFill>
                <a:ea typeface="+mn-ea"/>
                <a:cs typeface="+mn-cs"/>
              </a:rPr>
              <a:t>Beness</a:t>
            </a:r>
            <a:endParaRPr lang="en-AU" dirty="0">
              <a:solidFill>
                <a:schemeClr val="bg1"/>
              </a:solidFill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29698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943600"/>
          </a:xfrm>
        </p:spPr>
        <p:txBody>
          <a:bodyPr/>
          <a:lstStyle/>
          <a:p>
            <a:pPr eaLnBrk="1" hangingPunct="1"/>
            <a:r>
              <a:rPr lang="en-AU" b="1">
                <a:latin typeface="Times New Roman" pitchFamily="-123" charset="0"/>
              </a:rPr>
              <a:t>Trebia (218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Trasimene (217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Cannae (216 BC)</a:t>
            </a:r>
          </a:p>
          <a:p>
            <a:pPr eaLnBrk="1" hangingPunct="1"/>
            <a:endParaRPr lang="en-AU" b="1">
              <a:latin typeface="Times New Roman" pitchFamily="-123" charset="0"/>
            </a:endParaRPr>
          </a:p>
          <a:p>
            <a:pPr eaLnBrk="1" hangingPunct="1"/>
            <a:r>
              <a:rPr lang="en-AU" b="1">
                <a:latin typeface="Times New Roman" pitchFamily="-123" charset="0"/>
              </a:rPr>
              <a:t>Trebia 	30,000</a:t>
            </a:r>
          </a:p>
          <a:p>
            <a:pPr eaLnBrk="1" hangingPunct="1"/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31746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943600"/>
          </a:xfrm>
        </p:spPr>
        <p:txBody>
          <a:bodyPr/>
          <a:lstStyle/>
          <a:p>
            <a:pPr eaLnBrk="1" hangingPunct="1"/>
            <a:r>
              <a:rPr lang="en-AU" b="1">
                <a:latin typeface="Times New Roman" pitchFamily="-123" charset="0"/>
              </a:rPr>
              <a:t>Trebia (218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Trasimene (217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Cannae (216 BC)</a:t>
            </a:r>
          </a:p>
          <a:p>
            <a:pPr eaLnBrk="1" hangingPunct="1"/>
            <a:endParaRPr lang="en-AU" b="1">
              <a:latin typeface="Times New Roman" pitchFamily="-123" charset="0"/>
            </a:endParaRPr>
          </a:p>
          <a:p>
            <a:pPr eaLnBrk="1" hangingPunct="1"/>
            <a:r>
              <a:rPr lang="en-AU" b="1">
                <a:latin typeface="Times New Roman" pitchFamily="-123" charset="0"/>
              </a:rPr>
              <a:t>Trebia 	30,000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Trasimene 	15,000</a:t>
            </a:r>
          </a:p>
          <a:p>
            <a:pPr eaLnBrk="1" hangingPunct="1"/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33794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943600"/>
          </a:xfrm>
        </p:spPr>
        <p:txBody>
          <a:bodyPr/>
          <a:lstStyle/>
          <a:p>
            <a:pPr eaLnBrk="1" hangingPunct="1"/>
            <a:r>
              <a:rPr lang="en-AU" b="1">
                <a:latin typeface="Times New Roman" pitchFamily="-123" charset="0"/>
              </a:rPr>
              <a:t>Trebia (218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Trasimene (217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Cannae (216 BC)</a:t>
            </a:r>
          </a:p>
          <a:p>
            <a:pPr eaLnBrk="1" hangingPunct="1"/>
            <a:endParaRPr lang="en-AU" b="1">
              <a:latin typeface="Times New Roman" pitchFamily="-123" charset="0"/>
            </a:endParaRPr>
          </a:p>
          <a:p>
            <a:pPr eaLnBrk="1" hangingPunct="1"/>
            <a:r>
              <a:rPr lang="en-AU" b="1">
                <a:latin typeface="Times New Roman" pitchFamily="-123" charset="0"/>
              </a:rPr>
              <a:t>Trebia 	30,000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Trasimene 	15,000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Cannae 	45,500 infantry</a:t>
            </a:r>
          </a:p>
          <a:p>
            <a:pPr eaLnBrk="1" hangingPunct="1"/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35842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943600"/>
          </a:xfrm>
        </p:spPr>
        <p:txBody>
          <a:bodyPr/>
          <a:lstStyle/>
          <a:p>
            <a:pPr eaLnBrk="1" hangingPunct="1"/>
            <a:r>
              <a:rPr lang="en-AU" b="1">
                <a:latin typeface="Times New Roman" pitchFamily="-123" charset="0"/>
              </a:rPr>
              <a:t>Trebia (218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Trasimene (217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Cannae (216 BC)</a:t>
            </a:r>
          </a:p>
          <a:p>
            <a:pPr eaLnBrk="1" hangingPunct="1"/>
            <a:endParaRPr lang="en-AU" b="1">
              <a:latin typeface="Times New Roman" pitchFamily="-123" charset="0"/>
            </a:endParaRPr>
          </a:p>
          <a:p>
            <a:pPr eaLnBrk="1" hangingPunct="1"/>
            <a:r>
              <a:rPr lang="en-AU" b="1">
                <a:latin typeface="Times New Roman" pitchFamily="-123" charset="0"/>
              </a:rPr>
              <a:t>Trebia 	30,000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Trasimene 	15,000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Cannae 	45,500 infantry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		2,700 cavalry</a:t>
            </a:r>
          </a:p>
          <a:p>
            <a:pPr eaLnBrk="1" hangingPunct="1">
              <a:buFont typeface="Arial" pitchFamily="-123" charset="0"/>
              <a:buNone/>
            </a:pPr>
            <a:endParaRPr lang="en-AU" b="1">
              <a:latin typeface="Times New Roman" pitchFamily="-123" charset="0"/>
            </a:endParaRPr>
          </a:p>
          <a:p>
            <a:pPr eaLnBrk="1" hangingPunct="1"/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37890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943600"/>
          </a:xfrm>
        </p:spPr>
        <p:txBody>
          <a:bodyPr/>
          <a:lstStyle/>
          <a:p>
            <a:pPr eaLnBrk="1" hangingPunct="1"/>
            <a:r>
              <a:rPr lang="en-AU" b="1">
                <a:latin typeface="Times New Roman" pitchFamily="-123" charset="0"/>
              </a:rPr>
              <a:t>Trebia (218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Trasimene (217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Cannae (216 BC)</a:t>
            </a:r>
          </a:p>
          <a:p>
            <a:pPr eaLnBrk="1" hangingPunct="1"/>
            <a:endParaRPr lang="en-AU" b="1">
              <a:latin typeface="Times New Roman" pitchFamily="-123" charset="0"/>
            </a:endParaRPr>
          </a:p>
          <a:p>
            <a:pPr eaLnBrk="1" hangingPunct="1"/>
            <a:r>
              <a:rPr lang="en-AU" b="1">
                <a:latin typeface="Times New Roman" pitchFamily="-123" charset="0"/>
              </a:rPr>
              <a:t>Trebia 	30,000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Trasimene 	15,000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Cannae 	45,500 infantry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		2,700 cavalry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		48, 200</a:t>
            </a:r>
          </a:p>
          <a:p>
            <a:pPr eaLnBrk="1" hangingPunct="1"/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39938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943600"/>
          </a:xfrm>
        </p:spPr>
        <p:txBody>
          <a:bodyPr/>
          <a:lstStyle/>
          <a:p>
            <a:pPr eaLnBrk="1" hangingPunct="1"/>
            <a:r>
              <a:rPr lang="en-AU" b="1">
                <a:latin typeface="Times New Roman" pitchFamily="-123" charset="0"/>
              </a:rPr>
              <a:t>Cannae 	45,500 infantry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		2,700 cavalry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		48, 200</a:t>
            </a:r>
          </a:p>
          <a:p>
            <a:pPr eaLnBrk="1" hangingPunct="1"/>
            <a:endParaRPr lang="en-AU" b="1">
              <a:latin typeface="Times New Roman" pitchFamily="-123" charset="0"/>
            </a:endParaRPr>
          </a:p>
          <a:p>
            <a:pPr eaLnBrk="1" hangingPunct="1"/>
            <a:r>
              <a:rPr lang="en-AU" b="1">
                <a:latin typeface="Times New Roman" pitchFamily="-123" charset="0"/>
              </a:rPr>
              <a:t>(inc. the quaestors of both consuls, 29 military tribunes, some consular, praetorian and aedilician)</a:t>
            </a:r>
            <a:endParaRPr lang="en-US" b="1">
              <a:latin typeface="Times New Roman" pitchFamily="-123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41986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791200"/>
          </a:xfrm>
        </p:spPr>
        <p:txBody>
          <a:bodyPr/>
          <a:lstStyle/>
          <a:p>
            <a:pPr marL="342900" indent="-342900" eaLnBrk="1" hangingPunct="1"/>
            <a:r>
              <a:rPr lang="en-AU" sz="2400" b="1">
                <a:latin typeface="Times New Roman" pitchFamily="-123" charset="0"/>
              </a:rPr>
              <a:t>Cannae 	45,500 infantry</a:t>
            </a:r>
          </a:p>
          <a:p>
            <a:pPr marL="342900" indent="-342900" eaLnBrk="1" hangingPunct="1"/>
            <a:r>
              <a:rPr lang="en-AU" sz="2400" b="1">
                <a:latin typeface="Times New Roman" pitchFamily="-123" charset="0"/>
              </a:rPr>
              <a:t>		2,700 cavalry</a:t>
            </a:r>
          </a:p>
          <a:p>
            <a:pPr marL="342900" indent="-342900" eaLnBrk="1" hangingPunct="1"/>
            <a:r>
              <a:rPr lang="en-AU" sz="2400" b="1">
                <a:latin typeface="Times New Roman" pitchFamily="-123" charset="0"/>
              </a:rPr>
              <a:t>		48, 200</a:t>
            </a:r>
          </a:p>
          <a:p>
            <a:pPr marL="342900" indent="-342900" eaLnBrk="1" hangingPunct="1"/>
            <a:endParaRPr lang="en-AU" sz="2400" b="1">
              <a:latin typeface="Times New Roman" pitchFamily="-123" charset="0"/>
            </a:endParaRPr>
          </a:p>
          <a:p>
            <a:pPr marL="342900" indent="-342900" eaLnBrk="1" hangingPunct="1"/>
            <a:r>
              <a:rPr lang="en-AU" sz="2400" b="1">
                <a:latin typeface="Times New Roman" pitchFamily="-123" charset="0"/>
              </a:rPr>
              <a:t>(inc. the quaestors of both consuls, 29 military tribunes, some of consular, praetorian and aedilician rank)</a:t>
            </a:r>
          </a:p>
          <a:p>
            <a:pPr marL="342900" indent="-342900" eaLnBrk="1" hangingPunct="1"/>
            <a:endParaRPr lang="en-AU" sz="2400" b="1">
              <a:latin typeface="Times New Roman" pitchFamily="-123" charset="0"/>
            </a:endParaRPr>
          </a:p>
          <a:p>
            <a:pPr marL="342900" indent="-342900" eaLnBrk="1" hangingPunct="1"/>
            <a:r>
              <a:rPr lang="en-AU" sz="2400" b="1">
                <a:latin typeface="Times New Roman" pitchFamily="-123" charset="0"/>
              </a:rPr>
              <a:t>“besides these, 80 senators or men who had held offices which would have given them the right to be selected to the Senate” (Livy 22. 49)</a:t>
            </a:r>
            <a:endParaRPr lang="en-US" sz="2400" b="1">
              <a:latin typeface="Times New Roman" pitchFamily="-123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44034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791200"/>
          </a:xfrm>
        </p:spPr>
        <p:txBody>
          <a:bodyPr/>
          <a:lstStyle/>
          <a:p>
            <a:pPr marL="342900" indent="-342900" eaLnBrk="1" hangingPunct="1"/>
            <a:r>
              <a:rPr lang="en-AU" sz="2000" b="1">
                <a:latin typeface="Times New Roman" pitchFamily="-123" charset="0"/>
              </a:rPr>
              <a:t>Cannae 	45,500 infantry</a:t>
            </a:r>
          </a:p>
          <a:p>
            <a:pPr marL="342900" indent="-342900" eaLnBrk="1" hangingPunct="1"/>
            <a:r>
              <a:rPr lang="en-AU" sz="2000" b="1">
                <a:latin typeface="Times New Roman" pitchFamily="-123" charset="0"/>
              </a:rPr>
              <a:t>		2,700 cavalry</a:t>
            </a:r>
          </a:p>
          <a:p>
            <a:pPr marL="342900" indent="-342900" eaLnBrk="1" hangingPunct="1"/>
            <a:r>
              <a:rPr lang="en-AU" sz="2000" b="1">
                <a:latin typeface="Times New Roman" pitchFamily="-123" charset="0"/>
              </a:rPr>
              <a:t>		48, 200</a:t>
            </a:r>
          </a:p>
          <a:p>
            <a:pPr marL="342900" indent="-342900" eaLnBrk="1" hangingPunct="1"/>
            <a:endParaRPr lang="en-AU" sz="2000" b="1">
              <a:latin typeface="Times New Roman" pitchFamily="-123" charset="0"/>
            </a:endParaRPr>
          </a:p>
          <a:p>
            <a:pPr marL="342900" indent="-342900" eaLnBrk="1" hangingPunct="1"/>
            <a:r>
              <a:rPr lang="en-AU" sz="2000" b="1">
                <a:latin typeface="Times New Roman" pitchFamily="-123" charset="0"/>
              </a:rPr>
              <a:t>(inc. the quaestors of both consuls, 29 military tribunes, some of consular, praetorian and aedilician rank)</a:t>
            </a:r>
          </a:p>
          <a:p>
            <a:pPr marL="342900" indent="-342900" eaLnBrk="1" hangingPunct="1"/>
            <a:endParaRPr lang="en-AU" sz="2000" b="1">
              <a:latin typeface="Times New Roman" pitchFamily="-123" charset="0"/>
            </a:endParaRPr>
          </a:p>
          <a:p>
            <a:pPr marL="342900" indent="-342900" eaLnBrk="1" hangingPunct="1"/>
            <a:r>
              <a:rPr lang="en-AU" sz="2000" b="1">
                <a:latin typeface="Times New Roman" pitchFamily="-123" charset="0"/>
              </a:rPr>
              <a:t>“besides these, 80 senators or men who had held offices which would have given them the right to be selected to the Senate” (Livy 22. 49)</a:t>
            </a:r>
          </a:p>
          <a:p>
            <a:pPr marL="342900" indent="-342900" eaLnBrk="1" hangingPunct="1"/>
            <a:endParaRPr lang="en-AU" sz="2000" b="1">
              <a:latin typeface="Times New Roman" pitchFamily="-123" charset="0"/>
            </a:endParaRPr>
          </a:p>
          <a:p>
            <a:pPr marL="342900" indent="-342900" eaLnBrk="1" hangingPunct="1"/>
            <a:r>
              <a:rPr lang="en-US" sz="2000" b="1">
                <a:latin typeface="Times New Roman" pitchFamily="-123" charset="0"/>
              </a:rPr>
              <a:t>Liv. </a:t>
            </a:r>
            <a:r>
              <a:rPr lang="en-US" sz="2000" b="1" i="1">
                <a:latin typeface="Times New Roman" pitchFamily="-123" charset="0"/>
              </a:rPr>
              <a:t>Per</a:t>
            </a:r>
            <a:r>
              <a:rPr lang="en-US" sz="2000" b="1">
                <a:latin typeface="Times New Roman" pitchFamily="-123" charset="0"/>
              </a:rPr>
              <a:t>. 22: “There were slain 45,000 Romans, including the consul Paullus, and ninety senators, and 30 others  who had been consuls, praetors or aediles.”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46082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791200"/>
          </a:xfrm>
        </p:spPr>
        <p:txBody>
          <a:bodyPr/>
          <a:lstStyle/>
          <a:p>
            <a:pPr eaLnBrk="1" hangingPunct="1"/>
            <a:r>
              <a:rPr lang="en-AU" sz="2000" b="1">
                <a:latin typeface="Times New Roman" pitchFamily="-123" charset="0"/>
              </a:rPr>
              <a:t>Cannae 	45,500 infantry</a:t>
            </a:r>
          </a:p>
          <a:p>
            <a:pPr eaLnBrk="1" hangingPunct="1"/>
            <a:r>
              <a:rPr lang="en-AU" sz="2000" b="1">
                <a:latin typeface="Times New Roman" pitchFamily="-123" charset="0"/>
              </a:rPr>
              <a:t>		2,700 cavalry</a:t>
            </a:r>
          </a:p>
          <a:p>
            <a:pPr eaLnBrk="1" hangingPunct="1"/>
            <a:r>
              <a:rPr lang="en-AU" sz="2000" b="1">
                <a:latin typeface="Times New Roman" pitchFamily="-123" charset="0"/>
              </a:rPr>
              <a:t>		48, 200</a:t>
            </a:r>
          </a:p>
          <a:p>
            <a:pPr eaLnBrk="1" hangingPunct="1"/>
            <a:endParaRPr lang="en-AU" sz="2000" b="1">
              <a:latin typeface="Times New Roman" pitchFamily="-123" charset="0"/>
            </a:endParaRPr>
          </a:p>
          <a:p>
            <a:pPr eaLnBrk="1" hangingPunct="1"/>
            <a:r>
              <a:rPr lang="en-US" b="1">
                <a:latin typeface="Times New Roman" pitchFamily="-123" charset="0"/>
              </a:rPr>
              <a:t>Eutropius (3.10):			43,500</a:t>
            </a:r>
          </a:p>
          <a:p>
            <a:pPr eaLnBrk="1" hangingPunct="1"/>
            <a:endParaRPr lang="en-US" sz="2000" b="1">
              <a:latin typeface="Times New Roman" pitchFamily="-123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48130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791200"/>
          </a:xfrm>
        </p:spPr>
        <p:txBody>
          <a:bodyPr/>
          <a:lstStyle/>
          <a:p>
            <a:pPr eaLnBrk="1" hangingPunct="1"/>
            <a:r>
              <a:rPr lang="en-AU" sz="2000" b="1">
                <a:latin typeface="Times New Roman" pitchFamily="-123" charset="0"/>
              </a:rPr>
              <a:t>Cannae 	45,500 infantry</a:t>
            </a:r>
          </a:p>
          <a:p>
            <a:pPr eaLnBrk="1" hangingPunct="1"/>
            <a:r>
              <a:rPr lang="en-AU" sz="2000" b="1">
                <a:latin typeface="Times New Roman" pitchFamily="-123" charset="0"/>
              </a:rPr>
              <a:t>		2,700 cavalry</a:t>
            </a:r>
          </a:p>
          <a:p>
            <a:pPr eaLnBrk="1" hangingPunct="1"/>
            <a:r>
              <a:rPr lang="en-AU" sz="2000" b="1">
                <a:latin typeface="Times New Roman" pitchFamily="-123" charset="0"/>
              </a:rPr>
              <a:t>		48, 200</a:t>
            </a:r>
          </a:p>
          <a:p>
            <a:pPr eaLnBrk="1" hangingPunct="1"/>
            <a:endParaRPr lang="en-AU" sz="2000" b="1">
              <a:latin typeface="Times New Roman" pitchFamily="-123" charset="0"/>
            </a:endParaRPr>
          </a:p>
          <a:p>
            <a:pPr eaLnBrk="1" hangingPunct="1"/>
            <a:r>
              <a:rPr lang="en-US" b="1">
                <a:latin typeface="Times New Roman" pitchFamily="-123" charset="0"/>
              </a:rPr>
              <a:t>Eutropius (3.10):			43,500</a:t>
            </a:r>
          </a:p>
          <a:p>
            <a:pPr eaLnBrk="1" hangingPunct="1"/>
            <a:r>
              <a:rPr lang="en-US" b="1">
                <a:latin typeface="Times New Roman" pitchFamily="-123" charset="0"/>
              </a:rPr>
              <a:t>Appian </a:t>
            </a:r>
            <a:r>
              <a:rPr lang="en-US" b="1" i="1">
                <a:latin typeface="Times New Roman" pitchFamily="-123" charset="0"/>
              </a:rPr>
              <a:t>Hannibalic War </a:t>
            </a:r>
            <a:r>
              <a:rPr lang="en-US" b="1">
                <a:latin typeface="Times New Roman" pitchFamily="-123" charset="0"/>
              </a:rPr>
              <a:t>25: 	50,000</a:t>
            </a:r>
          </a:p>
          <a:p>
            <a:pPr eaLnBrk="1" hangingPunct="1"/>
            <a:endParaRPr lang="en-US" sz="2000" b="1">
              <a:latin typeface="Times New Roman" pitchFamily="-123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16386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pic>
        <p:nvPicPr>
          <p:cNvPr id="16387" name="Picture 1027" descr="Gwynn-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02100" y="300038"/>
            <a:ext cx="3987800" cy="6256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50178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791200"/>
          </a:xfrm>
        </p:spPr>
        <p:txBody>
          <a:bodyPr/>
          <a:lstStyle/>
          <a:p>
            <a:pPr eaLnBrk="1" hangingPunct="1"/>
            <a:r>
              <a:rPr lang="en-AU" sz="2000" b="1">
                <a:latin typeface="Times New Roman" pitchFamily="-123" charset="0"/>
              </a:rPr>
              <a:t>Cannae 	45,500 infantry</a:t>
            </a:r>
          </a:p>
          <a:p>
            <a:pPr eaLnBrk="1" hangingPunct="1"/>
            <a:r>
              <a:rPr lang="en-AU" sz="2000" b="1">
                <a:latin typeface="Times New Roman" pitchFamily="-123" charset="0"/>
              </a:rPr>
              <a:t>		2,700 cavalry</a:t>
            </a:r>
          </a:p>
          <a:p>
            <a:pPr eaLnBrk="1" hangingPunct="1"/>
            <a:r>
              <a:rPr lang="en-AU" sz="2000" b="1">
                <a:latin typeface="Times New Roman" pitchFamily="-123" charset="0"/>
              </a:rPr>
              <a:t>		48, 200</a:t>
            </a:r>
          </a:p>
          <a:p>
            <a:pPr eaLnBrk="1" hangingPunct="1"/>
            <a:endParaRPr lang="en-AU" sz="2000" b="1">
              <a:latin typeface="Times New Roman" pitchFamily="-123" charset="0"/>
            </a:endParaRPr>
          </a:p>
          <a:p>
            <a:pPr eaLnBrk="1" hangingPunct="1"/>
            <a:r>
              <a:rPr lang="en-US" b="1">
                <a:latin typeface="Times New Roman" pitchFamily="-123" charset="0"/>
              </a:rPr>
              <a:t>Eutropius (3.10):			43,500</a:t>
            </a:r>
          </a:p>
          <a:p>
            <a:pPr eaLnBrk="1" hangingPunct="1"/>
            <a:r>
              <a:rPr lang="en-US" b="1">
                <a:latin typeface="Times New Roman" pitchFamily="-123" charset="0"/>
              </a:rPr>
              <a:t>Appian </a:t>
            </a:r>
            <a:r>
              <a:rPr lang="en-US" b="1" i="1">
                <a:latin typeface="Times New Roman" pitchFamily="-123" charset="0"/>
              </a:rPr>
              <a:t>Hannibalic War </a:t>
            </a:r>
            <a:r>
              <a:rPr lang="en-US" b="1">
                <a:latin typeface="Times New Roman" pitchFamily="-123" charset="0"/>
              </a:rPr>
              <a:t>25: 	50,000</a:t>
            </a:r>
          </a:p>
          <a:p>
            <a:pPr lvl="1" eaLnBrk="1" hangingPunct="1"/>
            <a:r>
              <a:rPr lang="en-US" b="1">
                <a:latin typeface="Times New Roman" pitchFamily="-123" charset="0"/>
              </a:rPr>
              <a:t>Plut. </a:t>
            </a:r>
            <a:r>
              <a:rPr lang="en-US" b="1" i="1">
                <a:latin typeface="Times New Roman" pitchFamily="-123" charset="0"/>
              </a:rPr>
              <a:t>Fabius Maximus </a:t>
            </a:r>
            <a:r>
              <a:rPr lang="en-US" b="1">
                <a:latin typeface="Times New Roman" pitchFamily="-123" charset="0"/>
              </a:rPr>
              <a:t>16:	50,000 </a:t>
            </a:r>
          </a:p>
          <a:p>
            <a:pPr eaLnBrk="1" hangingPunct="1"/>
            <a:endParaRPr lang="en-US" sz="2000" b="1">
              <a:latin typeface="Times New Roman" pitchFamily="-123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52226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791200"/>
          </a:xfrm>
        </p:spPr>
        <p:txBody>
          <a:bodyPr/>
          <a:lstStyle/>
          <a:p>
            <a:pPr eaLnBrk="1" hangingPunct="1"/>
            <a:r>
              <a:rPr lang="en-AU" sz="2000" b="1">
                <a:latin typeface="Times New Roman" pitchFamily="-123" charset="0"/>
              </a:rPr>
              <a:t>Cannae 	45,500 infantry</a:t>
            </a:r>
          </a:p>
          <a:p>
            <a:pPr eaLnBrk="1" hangingPunct="1"/>
            <a:r>
              <a:rPr lang="en-AU" sz="2000" b="1">
                <a:latin typeface="Times New Roman" pitchFamily="-123" charset="0"/>
              </a:rPr>
              <a:t>		2,700 cavalry</a:t>
            </a:r>
          </a:p>
          <a:p>
            <a:pPr eaLnBrk="1" hangingPunct="1"/>
            <a:r>
              <a:rPr lang="en-AU" sz="2000" b="1">
                <a:latin typeface="Times New Roman" pitchFamily="-123" charset="0"/>
              </a:rPr>
              <a:t>		48, 200</a:t>
            </a:r>
          </a:p>
          <a:p>
            <a:pPr eaLnBrk="1" hangingPunct="1"/>
            <a:endParaRPr lang="en-AU" sz="2000" b="1">
              <a:latin typeface="Times New Roman" pitchFamily="-123" charset="0"/>
            </a:endParaRPr>
          </a:p>
          <a:p>
            <a:pPr eaLnBrk="1" hangingPunct="1"/>
            <a:r>
              <a:rPr lang="en-US" b="1">
                <a:latin typeface="Times New Roman" pitchFamily="-123" charset="0"/>
              </a:rPr>
              <a:t>Eutropius (3.10):			43,500</a:t>
            </a:r>
          </a:p>
          <a:p>
            <a:pPr eaLnBrk="1" hangingPunct="1"/>
            <a:r>
              <a:rPr lang="en-US" b="1">
                <a:latin typeface="Times New Roman" pitchFamily="-123" charset="0"/>
              </a:rPr>
              <a:t>Appian </a:t>
            </a:r>
            <a:r>
              <a:rPr lang="en-US" b="1" i="1">
                <a:latin typeface="Times New Roman" pitchFamily="-123" charset="0"/>
              </a:rPr>
              <a:t>Hannibalic War </a:t>
            </a:r>
            <a:r>
              <a:rPr lang="en-US" b="1">
                <a:latin typeface="Times New Roman" pitchFamily="-123" charset="0"/>
              </a:rPr>
              <a:t>25: 		50,000</a:t>
            </a:r>
          </a:p>
          <a:p>
            <a:pPr eaLnBrk="1" hangingPunct="1"/>
            <a:r>
              <a:rPr lang="en-US" b="1">
                <a:latin typeface="Times New Roman" pitchFamily="-123" charset="0"/>
              </a:rPr>
              <a:t>Plut. </a:t>
            </a:r>
            <a:r>
              <a:rPr lang="en-US" b="1" i="1">
                <a:latin typeface="Times New Roman" pitchFamily="-123" charset="0"/>
              </a:rPr>
              <a:t>Fabius Maximus </a:t>
            </a:r>
            <a:r>
              <a:rPr lang="en-US" b="1">
                <a:latin typeface="Times New Roman" pitchFamily="-123" charset="0"/>
              </a:rPr>
              <a:t>16:		50,000 </a:t>
            </a:r>
          </a:p>
          <a:p>
            <a:pPr eaLnBrk="1" hangingPunct="1"/>
            <a:r>
              <a:rPr lang="en-US" b="1">
                <a:latin typeface="Times New Roman" pitchFamily="-123" charset="0"/>
              </a:rPr>
              <a:t>Quintilian 8.6.26:			60,000 </a:t>
            </a:r>
          </a:p>
          <a:p>
            <a:pPr eaLnBrk="1" hangingPunct="1"/>
            <a:endParaRPr lang="en-AU">
              <a:latin typeface="Times New Roman" pitchFamily="-123" charset="0"/>
            </a:endParaRPr>
          </a:p>
          <a:p>
            <a:pPr eaLnBrk="1" hangingPunct="1"/>
            <a:endParaRPr lang="en-US" sz="2000" b="1">
              <a:latin typeface="Times New Roman" pitchFamily="-123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54274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791200"/>
          </a:xfrm>
        </p:spPr>
        <p:txBody>
          <a:bodyPr/>
          <a:lstStyle/>
          <a:p>
            <a:pPr eaLnBrk="1" hangingPunct="1"/>
            <a:r>
              <a:rPr lang="en-AU" sz="2000" b="1">
                <a:latin typeface="Times New Roman" pitchFamily="-123" charset="0"/>
              </a:rPr>
              <a:t>Cannae 	45,500 infantry</a:t>
            </a:r>
          </a:p>
          <a:p>
            <a:pPr eaLnBrk="1" hangingPunct="1"/>
            <a:r>
              <a:rPr lang="en-AU" sz="2000" b="1">
                <a:latin typeface="Times New Roman" pitchFamily="-123" charset="0"/>
              </a:rPr>
              <a:t>		2,700 cavalry</a:t>
            </a:r>
          </a:p>
          <a:p>
            <a:pPr eaLnBrk="1" hangingPunct="1"/>
            <a:r>
              <a:rPr lang="en-AU" sz="2000" b="1">
                <a:latin typeface="Times New Roman" pitchFamily="-123" charset="0"/>
              </a:rPr>
              <a:t>		48, 200</a:t>
            </a:r>
          </a:p>
          <a:p>
            <a:pPr eaLnBrk="1" hangingPunct="1"/>
            <a:endParaRPr lang="en-AU" sz="2000" b="1">
              <a:latin typeface="Times New Roman" pitchFamily="-123" charset="0"/>
            </a:endParaRPr>
          </a:p>
          <a:p>
            <a:pPr eaLnBrk="1" hangingPunct="1"/>
            <a:r>
              <a:rPr lang="en-US" b="1">
                <a:latin typeface="Times New Roman" pitchFamily="-123" charset="0"/>
              </a:rPr>
              <a:t>Eutropius (3.10):			43,500</a:t>
            </a:r>
          </a:p>
          <a:p>
            <a:pPr eaLnBrk="1" hangingPunct="1"/>
            <a:r>
              <a:rPr lang="en-US" b="1">
                <a:latin typeface="Times New Roman" pitchFamily="-123" charset="0"/>
              </a:rPr>
              <a:t>Appian </a:t>
            </a:r>
            <a:r>
              <a:rPr lang="en-US" b="1" i="1">
                <a:latin typeface="Times New Roman" pitchFamily="-123" charset="0"/>
              </a:rPr>
              <a:t>Hannibalic War </a:t>
            </a:r>
            <a:r>
              <a:rPr lang="en-US" b="1">
                <a:latin typeface="Times New Roman" pitchFamily="-123" charset="0"/>
              </a:rPr>
              <a:t>25: 		50,000</a:t>
            </a:r>
          </a:p>
          <a:p>
            <a:pPr eaLnBrk="1" hangingPunct="1"/>
            <a:r>
              <a:rPr lang="en-US" b="1">
                <a:latin typeface="Times New Roman" pitchFamily="-123" charset="0"/>
              </a:rPr>
              <a:t>Plut. </a:t>
            </a:r>
            <a:r>
              <a:rPr lang="en-US" b="1" i="1">
                <a:latin typeface="Times New Roman" pitchFamily="-123" charset="0"/>
              </a:rPr>
              <a:t>Fabius Maximus </a:t>
            </a:r>
            <a:r>
              <a:rPr lang="en-US" b="1">
                <a:latin typeface="Times New Roman" pitchFamily="-123" charset="0"/>
              </a:rPr>
              <a:t>16:		50,000 </a:t>
            </a:r>
          </a:p>
          <a:p>
            <a:pPr eaLnBrk="1" hangingPunct="1"/>
            <a:r>
              <a:rPr lang="en-US" b="1">
                <a:latin typeface="Times New Roman" pitchFamily="-123" charset="0"/>
              </a:rPr>
              <a:t>Quintilian 8.6.26:			60,000 </a:t>
            </a:r>
          </a:p>
          <a:p>
            <a:pPr eaLnBrk="1" hangingPunct="1"/>
            <a:r>
              <a:rPr lang="en-US" b="1">
                <a:latin typeface="Times New Roman" pitchFamily="-123" charset="0"/>
              </a:rPr>
              <a:t> Polybius (3.117.4) 			70,000</a:t>
            </a:r>
            <a:endParaRPr lang="en-AU">
              <a:latin typeface="Times New Roman" pitchFamily="-123" charset="0"/>
            </a:endParaRPr>
          </a:p>
          <a:p>
            <a:pPr eaLnBrk="1" hangingPunct="1"/>
            <a:endParaRPr lang="en-US" sz="2000" b="1">
              <a:latin typeface="Times New Roman" pitchFamily="-123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56322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791200"/>
          </a:xfrm>
        </p:spPr>
        <p:txBody>
          <a:bodyPr/>
          <a:lstStyle/>
          <a:p>
            <a:pPr marL="342900" indent="-342900" eaLnBrk="1" hangingPunct="1"/>
            <a:r>
              <a:rPr lang="en-AU" sz="1800" b="1">
                <a:latin typeface="Times New Roman" pitchFamily="-123" charset="0"/>
              </a:rPr>
              <a:t>Cannae 	45,500 infantry</a:t>
            </a:r>
          </a:p>
          <a:p>
            <a:pPr marL="342900" indent="-342900" eaLnBrk="1" hangingPunct="1"/>
            <a:r>
              <a:rPr lang="en-AU" sz="1800" b="1">
                <a:latin typeface="Times New Roman" pitchFamily="-123" charset="0"/>
              </a:rPr>
              <a:t>		2,700 cavalry</a:t>
            </a:r>
          </a:p>
          <a:p>
            <a:pPr marL="342900" indent="-342900" eaLnBrk="1" hangingPunct="1"/>
            <a:r>
              <a:rPr lang="en-AU" sz="1800" b="1">
                <a:latin typeface="Times New Roman" pitchFamily="-123" charset="0"/>
              </a:rPr>
              <a:t>		48, 200</a:t>
            </a:r>
          </a:p>
          <a:p>
            <a:pPr marL="342900" indent="-342900" eaLnBrk="1" hangingPunct="1"/>
            <a:endParaRPr lang="en-AU" sz="1800" b="1">
              <a:latin typeface="Times New Roman" pitchFamily="-123" charset="0"/>
            </a:endParaRPr>
          </a:p>
          <a:p>
            <a:pPr marL="342900" indent="-342900" eaLnBrk="1" hangingPunct="1"/>
            <a:r>
              <a:rPr lang="en-US" sz="2400" b="1">
                <a:latin typeface="Times New Roman" pitchFamily="-123" charset="0"/>
              </a:rPr>
              <a:t>Eutropius (3.10):			43,500</a:t>
            </a:r>
          </a:p>
          <a:p>
            <a:pPr marL="342900" indent="-342900" eaLnBrk="1" hangingPunct="1"/>
            <a:r>
              <a:rPr lang="en-US" sz="2400" b="1">
                <a:latin typeface="Times New Roman" pitchFamily="-123" charset="0"/>
              </a:rPr>
              <a:t>Appian </a:t>
            </a:r>
            <a:r>
              <a:rPr lang="en-US" sz="2400" b="1" i="1">
                <a:latin typeface="Times New Roman" pitchFamily="-123" charset="0"/>
              </a:rPr>
              <a:t>Hannibalic War </a:t>
            </a:r>
            <a:r>
              <a:rPr lang="en-US" sz="2400" b="1">
                <a:latin typeface="Times New Roman" pitchFamily="-123" charset="0"/>
              </a:rPr>
              <a:t>25: 	50,000</a:t>
            </a:r>
          </a:p>
          <a:p>
            <a:pPr marL="342900" indent="-342900" eaLnBrk="1" hangingPunct="1"/>
            <a:r>
              <a:rPr lang="en-US" sz="2400" b="1">
                <a:latin typeface="Times New Roman" pitchFamily="-123" charset="0"/>
              </a:rPr>
              <a:t>Plut. </a:t>
            </a:r>
            <a:r>
              <a:rPr lang="en-US" sz="2400" b="1" i="1">
                <a:latin typeface="Times New Roman" pitchFamily="-123" charset="0"/>
              </a:rPr>
              <a:t>Fabius Maximus </a:t>
            </a:r>
            <a:r>
              <a:rPr lang="en-US" sz="2400" b="1">
                <a:latin typeface="Times New Roman" pitchFamily="-123" charset="0"/>
              </a:rPr>
              <a:t>16:	50,000 </a:t>
            </a:r>
          </a:p>
          <a:p>
            <a:pPr marL="342900" indent="-342900" eaLnBrk="1" hangingPunct="1"/>
            <a:r>
              <a:rPr lang="en-US" sz="2400" b="1">
                <a:latin typeface="Times New Roman" pitchFamily="-123" charset="0"/>
              </a:rPr>
              <a:t>Quintilian 8.6.26:			60,000 </a:t>
            </a:r>
          </a:p>
          <a:p>
            <a:pPr marL="342900" indent="-342900" eaLnBrk="1" hangingPunct="1"/>
            <a:r>
              <a:rPr lang="en-US" sz="2400" b="1">
                <a:latin typeface="Times New Roman" pitchFamily="-123" charset="0"/>
              </a:rPr>
              <a:t> Polybius (3.117.4) 		70,000</a:t>
            </a:r>
          </a:p>
          <a:p>
            <a:pPr marL="342900" indent="-342900" eaLnBrk="1" hangingPunct="1"/>
            <a:endParaRPr lang="en-US" sz="2400" b="1">
              <a:latin typeface="Times New Roman" pitchFamily="-123" charset="0"/>
            </a:endParaRPr>
          </a:p>
          <a:p>
            <a:pPr marL="342900" indent="-342900" eaLnBrk="1" hangingPunct="1"/>
            <a:r>
              <a:rPr lang="en-US" sz="2400">
                <a:latin typeface="Times New Roman" pitchFamily="-123" charset="0"/>
              </a:rPr>
              <a:t>Peter Brunt, </a:t>
            </a:r>
            <a:r>
              <a:rPr lang="en-US" sz="2400" i="1">
                <a:latin typeface="Times New Roman" pitchFamily="-123" charset="0"/>
              </a:rPr>
              <a:t> Italian Manpower 225 B.C. – A.D. 14</a:t>
            </a:r>
            <a:r>
              <a:rPr lang="en-US" sz="2400">
                <a:latin typeface="Times New Roman" pitchFamily="-123" charset="0"/>
              </a:rPr>
              <a:t> (Oxford, 1971), Appendix 28 ‘Some Casualty Figures’, pp. 694–697.</a:t>
            </a:r>
            <a:endParaRPr lang="en-AU" sz="2400">
              <a:latin typeface="Times New Roman" pitchFamily="-123" charset="0"/>
            </a:endParaRPr>
          </a:p>
          <a:p>
            <a:pPr marL="342900" indent="-342900" eaLnBrk="1" hangingPunct="1"/>
            <a:endParaRPr lang="en-US" sz="1800" b="1">
              <a:latin typeface="Times New Roman" pitchFamily="-123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58370" name="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pic>
        <p:nvPicPr>
          <p:cNvPr id="58371" name="Picture 4" descr="AHIS 110 -Continuous Wa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98750" y="0"/>
            <a:ext cx="681831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60418" name="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pic>
        <p:nvPicPr>
          <p:cNvPr id="60419" name="Picture 4" descr="AHIS 110 - Army Servic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13050" y="0"/>
            <a:ext cx="6535738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62466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pic>
        <p:nvPicPr>
          <p:cNvPr id="62467" name="Picture 1027" descr="Vervaet-High Command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9025" y="282575"/>
            <a:ext cx="3994150" cy="597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itle 1"/>
          <p:cNvSpPr>
            <a:spLocks noGrp="1"/>
          </p:cNvSpPr>
          <p:nvPr>
            <p:ph type="ctrTitle" idx="4294967295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/>
          <a:p>
            <a:pPr algn="ctr" eaLnBrk="1" hangingPunct="1"/>
            <a:endParaRPr lang="en-US" sz="6000"/>
          </a:p>
        </p:txBody>
      </p:sp>
      <p:sp>
        <p:nvSpPr>
          <p:cNvPr id="63490" name="Subtitle 2"/>
          <p:cNvSpPr>
            <a:spLocks noGrp="1"/>
          </p:cNvSpPr>
          <p:nvPr>
            <p:ph type="subTitle" idx="4294967295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marL="0" indent="0" algn="ctr" eaLnBrk="1" hangingPunct="1">
              <a:buFont typeface="Arial" pitchFamily="-123" charset="0"/>
              <a:buNone/>
            </a:pPr>
            <a:endParaRPr lang="en-US" sz="2400"/>
          </a:p>
        </p:txBody>
      </p:sp>
      <p:pic>
        <p:nvPicPr>
          <p:cNvPr id="63491" name="Picture 4" descr="Vervaet-High Command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9025" y="282575"/>
            <a:ext cx="3994150" cy="597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492" name="Picture 5" descr="Drogula-Commander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326188" y="282575"/>
            <a:ext cx="4070350" cy="6105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3" name="Picture 2" descr="Millar-Crowd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54388" y="263525"/>
            <a:ext cx="4240212" cy="642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7" name="Picture 2" descr="Millar-Crowd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1338" y="519113"/>
            <a:ext cx="3897312" cy="591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5538" name="Picture 3" descr="Millar-Political Thought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99013" y="115888"/>
            <a:ext cx="3067050" cy="4935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ctrTitle" idx="4294967295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/>
          <a:p>
            <a:pPr algn="ctr" eaLnBrk="1" hangingPunct="1"/>
            <a:endParaRPr lang="en-US" sz="6000"/>
          </a:p>
        </p:txBody>
      </p:sp>
      <p:sp>
        <p:nvSpPr>
          <p:cNvPr id="17410" name="Subtitle 2"/>
          <p:cNvSpPr>
            <a:spLocks noGrp="1"/>
          </p:cNvSpPr>
          <p:nvPr>
            <p:ph type="subTitle" idx="4294967295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marL="0" indent="0" algn="ctr" eaLnBrk="1" hangingPunct="1">
              <a:buFont typeface="Arial" pitchFamily="-123" charset="0"/>
              <a:buNone/>
            </a:pPr>
            <a:endParaRPr lang="en-US" sz="2400"/>
          </a:p>
        </p:txBody>
      </p:sp>
      <p:pic>
        <p:nvPicPr>
          <p:cNvPr id="17411" name="Picture 4" descr="Gwynn-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1663" y="141288"/>
            <a:ext cx="2624137" cy="411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12" name="Picture 5" descr="Lintott-Cicero as Eviden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34000" y="141288"/>
            <a:ext cx="4314825" cy="6456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1" name="Picture 2" descr="Millar-Crowd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1338" y="519113"/>
            <a:ext cx="3897312" cy="591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6562" name="Picture 3" descr="Millar-Political Thought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99013" y="115888"/>
            <a:ext cx="3067050" cy="4935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6563" name="Picture 4" descr="Connoly-Republicanism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332788" y="1201738"/>
            <a:ext cx="3476625" cy="5227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5" name="Picture 2" descr="Holkeskamp–Reconstructing the R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0175" y="142875"/>
            <a:ext cx="4191000" cy="660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09" name="Picture 2" descr="Holkeskamp–Reconstructing the R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0175" y="142875"/>
            <a:ext cx="4191000" cy="660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8610" name="Picture 3" descr="Yakobson-Election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24575" y="142875"/>
            <a:ext cx="4524375" cy="6434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3" name="Picture 2" descr="Holkeskamp–Reconstructing the R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0175" y="142875"/>
            <a:ext cx="4191000" cy="660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634" name="Picture 3" descr="Russell-Spa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953000" y="266700"/>
            <a:ext cx="2568575" cy="389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57" name="Picture 2" descr="Holkeskamp–Reconstructing the R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0175" y="142875"/>
            <a:ext cx="4191000" cy="660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0658" name="Picture 3" descr="Russell-Spa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953000" y="266700"/>
            <a:ext cx="2568575" cy="389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0659" name="Picture 4" descr="Rosillo-Public Opinion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164513" y="1200150"/>
            <a:ext cx="3595687" cy="4932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1" name="Picture 2" descr="Holkeskamp–Reconstructing the R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0175" y="142875"/>
            <a:ext cx="4191000" cy="660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682" name="Picture 3" descr="Russell-Spa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618038" y="142875"/>
            <a:ext cx="1830387" cy="2776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683" name="Picture 4" descr="Rosillo-Public Opinion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588125" y="538163"/>
            <a:ext cx="2038350" cy="279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684" name="Picture 5" descr="Steel-Community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13788" y="1620838"/>
            <a:ext cx="3478212" cy="5237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5" name="Picture 2" descr="Holkeskamp–Reconstructing the R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0175" y="142875"/>
            <a:ext cx="4191000" cy="660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706" name="Picture 5" descr="Morstein-Marx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29138" y="142875"/>
            <a:ext cx="3213100" cy="4970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707" name="Picture 6" descr="Mouritsen-Plebs and Politics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48650" y="1530350"/>
            <a:ext cx="3441700" cy="5218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29" name="Picture 2" descr="Holkeskamp–Reconstructing the R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0175" y="142875"/>
            <a:ext cx="4191000" cy="660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3730" name="Picture 5" descr="Robb-Populares-Optimate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13263" y="142875"/>
            <a:ext cx="3686175" cy="525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53" name="Picture 2" descr="Holkeskamp–Reconstructing the R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0175" y="142875"/>
            <a:ext cx="4191000" cy="660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4754" name="Picture 3" descr="Robb-Populares-Optimate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13263" y="142875"/>
            <a:ext cx="3686175" cy="525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4755" name="Picture 4" descr="Arena-Libertas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421688" y="1279525"/>
            <a:ext cx="3662362" cy="5468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77" name="Picture 2" descr="Lintott-Constitu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6388" y="241300"/>
            <a:ext cx="3956050" cy="644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30722" name="Content Placeholder 3" descr="forbidden-sign-vector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759" r="-40759"/>
          <a:stretch>
            <a:fillRect/>
          </a:stretch>
        </p:blipFill>
        <p:spPr>
          <a:xfrm>
            <a:off x="-1591378" y="-47725"/>
            <a:ext cx="15184259" cy="7547175"/>
          </a:xfrm>
        </p:spPr>
      </p:pic>
      <p:sp>
        <p:nvSpPr>
          <p:cNvPr id="30723" name="TextBox 4"/>
          <p:cNvSpPr txBox="1">
            <a:spLocks noChangeArrowheads="1"/>
          </p:cNvSpPr>
          <p:nvPr/>
        </p:nvSpPr>
        <p:spPr bwMode="auto">
          <a:xfrm>
            <a:off x="6000752" y="1412876"/>
            <a:ext cx="95249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/>
          </a:p>
        </p:txBody>
      </p:sp>
      <p:sp>
        <p:nvSpPr>
          <p:cNvPr id="30724" name="TextBox 5"/>
          <p:cNvSpPr txBox="1">
            <a:spLocks noChangeArrowheads="1"/>
          </p:cNvSpPr>
          <p:nvPr/>
        </p:nvSpPr>
        <p:spPr bwMode="auto">
          <a:xfrm>
            <a:off x="3734521" y="2997200"/>
            <a:ext cx="5337189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4400" b="1" dirty="0"/>
              <a:t>First Triumvirate</a:t>
            </a:r>
          </a:p>
        </p:txBody>
      </p:sp>
      <p:sp>
        <p:nvSpPr>
          <p:cNvPr id="30725" name="TextBox 6"/>
          <p:cNvSpPr txBox="1">
            <a:spLocks noChangeArrowheads="1"/>
          </p:cNvSpPr>
          <p:nvPr/>
        </p:nvSpPr>
        <p:spPr bwMode="auto">
          <a:xfrm>
            <a:off x="5039883" y="3861048"/>
            <a:ext cx="18466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/>
          </a:p>
        </p:txBody>
      </p:sp>
      <p:sp>
        <p:nvSpPr>
          <p:cNvPr id="30726" name="TextBox 7"/>
          <p:cNvSpPr txBox="1">
            <a:spLocks noChangeArrowheads="1"/>
          </p:cNvSpPr>
          <p:nvPr/>
        </p:nvSpPr>
        <p:spPr bwMode="auto">
          <a:xfrm>
            <a:off x="6288618" y="3141663"/>
            <a:ext cx="32639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 sz="3200" b="1"/>
          </a:p>
        </p:txBody>
      </p:sp>
    </p:spTree>
    <p:extLst>
      <p:ext uri="{BB962C8B-B14F-4D97-AF65-F5344CB8AC3E}">
        <p14:creationId xmlns:p14="http://schemas.microsoft.com/office/powerpoint/2010/main" val="754411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01" name="Picture 2" descr="Lintott-Constitu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6388" y="241300"/>
            <a:ext cx="3956050" cy="644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25" name="Picture 2" descr="Lintott-Constitu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6388" y="241300"/>
            <a:ext cx="3956050" cy="644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7826" name="Picture 3" descr="Beck-Consul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81500" y="241300"/>
            <a:ext cx="3646488" cy="544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49" name="Picture 2" descr="Lintott-Constitu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6388" y="241300"/>
            <a:ext cx="3956050" cy="644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850" name="Picture 3" descr="Beck-Consul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81500" y="241300"/>
            <a:ext cx="3646488" cy="544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851" name="Picture 4" descr="Brennan-Praetorship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361363" y="1109663"/>
            <a:ext cx="3830637" cy="5748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873" name="Picture 2" descr="Badia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0338" y="150813"/>
            <a:ext cx="2413000" cy="3852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97" name="Picture 2" descr="Badia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0338" y="150813"/>
            <a:ext cx="2020887" cy="3227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0898" name="Picture 3" descr="Steel 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94613" y="150813"/>
            <a:ext cx="4497387" cy="646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0899" name="Picture 4" descr="Steel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181225" y="0"/>
            <a:ext cx="4567238" cy="6615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1" name="Picture 2" descr="Badia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0338" y="150813"/>
            <a:ext cx="2020887" cy="3227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22" name="Picture 3" descr="Steel 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94613" y="150813"/>
            <a:ext cx="4497387" cy="646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23" name="Picture 4" descr="Steel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181225" y="0"/>
            <a:ext cx="4567238" cy="6615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5" name="Picture 2" descr="Nongbri–Relig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5913" y="307975"/>
            <a:ext cx="4138612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969" name="Picture 2" descr="Nongbri–Relig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5913" y="307975"/>
            <a:ext cx="4138612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3970" name="Picture 3" descr="Scheid-Reliigion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92788" y="307975"/>
            <a:ext cx="4098925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4400" y="609600"/>
            <a:ext cx="10363200" cy="5486400"/>
          </a:xfrm>
        </p:spPr>
        <p:txBody>
          <a:bodyPr/>
          <a:lstStyle/>
          <a:p>
            <a:pPr marL="0" indent="0" eaLnBrk="1" hangingPunct="1">
              <a:buFont typeface="Arial" pitchFamily="-123" charset="0"/>
              <a:buNone/>
            </a:pPr>
            <a:r>
              <a:rPr lang="en-US" sz="2400"/>
              <a:t>129 BC:</a:t>
            </a:r>
          </a:p>
          <a:p>
            <a:pPr marL="0" indent="0" eaLnBrk="1" hangingPunct="1"/>
            <a:r>
              <a:rPr lang="en-US" sz="2400"/>
              <a:t>Livy, </a:t>
            </a:r>
            <a:r>
              <a:rPr lang="en-US" sz="2400" i="1"/>
              <a:t>Periochae</a:t>
            </a:r>
            <a:r>
              <a:rPr lang="en-US" sz="2400"/>
              <a:t>,</a:t>
            </a:r>
            <a:r>
              <a:rPr lang="en-US" sz="2400" i="1"/>
              <a:t> </a:t>
            </a:r>
            <a:r>
              <a:rPr lang="en-US" sz="2400"/>
              <a:t>54</a:t>
            </a:r>
          </a:p>
          <a:p>
            <a:pPr marL="0" indent="0" eaLnBrk="1" hangingPunct="1"/>
            <a:r>
              <a:rPr lang="en-US" sz="2400"/>
              <a:t>Obsequens 28a (2 snakes in Minerva’s temple) (= slaughter of citizens)</a:t>
            </a:r>
          </a:p>
          <a:p>
            <a:pPr marL="0" indent="0" eaLnBrk="1" hangingPunct="1"/>
            <a:r>
              <a:rPr lang="en-US" sz="2400" i="1"/>
              <a:t>parhelia </a:t>
            </a:r>
            <a:r>
              <a:rPr lang="en-US" sz="2400"/>
              <a:t>(two suns) (= great wars/deadly revolutions)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3" grpId="0" build="p" autoUpdateAnimBg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4400" y="609600"/>
            <a:ext cx="10363200" cy="5486400"/>
          </a:xfrm>
        </p:spPr>
        <p:txBody>
          <a:bodyPr/>
          <a:lstStyle/>
          <a:p>
            <a:pPr marL="0" indent="0" eaLnBrk="1" hangingPunct="1">
              <a:buFont typeface="Arial" pitchFamily="-123" charset="0"/>
              <a:buNone/>
            </a:pPr>
            <a:r>
              <a:rPr lang="en-US" sz="2400"/>
              <a:t>129 BC:</a:t>
            </a:r>
          </a:p>
          <a:p>
            <a:pPr marL="0" indent="0" eaLnBrk="1" hangingPunct="1"/>
            <a:r>
              <a:rPr lang="en-US" sz="2400"/>
              <a:t>Livy, </a:t>
            </a:r>
            <a:r>
              <a:rPr lang="en-US" sz="2400" i="1"/>
              <a:t>Periochae</a:t>
            </a:r>
            <a:r>
              <a:rPr lang="en-US" sz="2400"/>
              <a:t>,</a:t>
            </a:r>
            <a:r>
              <a:rPr lang="en-US" sz="2400" i="1"/>
              <a:t> </a:t>
            </a:r>
            <a:r>
              <a:rPr lang="en-US" sz="2400"/>
              <a:t>54</a:t>
            </a:r>
          </a:p>
          <a:p>
            <a:pPr marL="0" indent="0" eaLnBrk="1" hangingPunct="1"/>
            <a:r>
              <a:rPr lang="en-US" sz="2400"/>
              <a:t>Obsequens 28a (2 snakes in Minerva’s temple) (= slaughter of citizens)</a:t>
            </a:r>
          </a:p>
          <a:p>
            <a:pPr marL="0" indent="0" eaLnBrk="1" hangingPunct="1"/>
            <a:r>
              <a:rPr lang="en-US" sz="2400" i="1"/>
              <a:t>parhelia </a:t>
            </a:r>
            <a:r>
              <a:rPr lang="en-US" sz="2400"/>
              <a:t>(two suns) (= great wars/deadly revolutions)</a:t>
            </a:r>
          </a:p>
        </p:txBody>
      </p:sp>
      <p:pic>
        <p:nvPicPr>
          <p:cNvPr id="2" name="Picture 1" descr="Parhelia image in Finland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333875" y="2909888"/>
            <a:ext cx="7915275" cy="3948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3" grpId="0" build="p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ctrTitle" idx="4294967295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/>
          <a:p>
            <a:pPr algn="ctr" eaLnBrk="1" hangingPunct="1"/>
            <a:endParaRPr lang="en-US" sz="6000"/>
          </a:p>
        </p:txBody>
      </p:sp>
      <p:sp>
        <p:nvSpPr>
          <p:cNvPr id="18434" name="Subtitle 2"/>
          <p:cNvSpPr>
            <a:spLocks noGrp="1"/>
          </p:cNvSpPr>
          <p:nvPr>
            <p:ph type="subTitle" idx="4294967295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marL="0" indent="0" algn="ctr" eaLnBrk="1" hangingPunct="1">
              <a:buFont typeface="Arial" pitchFamily="-123" charset="0"/>
              <a:buNone/>
            </a:pPr>
            <a:endParaRPr lang="en-US" sz="2400"/>
          </a:p>
        </p:txBody>
      </p:sp>
      <p:pic>
        <p:nvPicPr>
          <p:cNvPr id="18435" name="Picture 4" descr="Gwynn-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1663" y="141288"/>
            <a:ext cx="2624137" cy="411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6" name="Picture 5" descr="Lintott-Cicero as Eviden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367088" y="669925"/>
            <a:ext cx="3459162" cy="517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7" name="Picture 6" descr="REs Romanae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072313" y="0"/>
            <a:ext cx="4710112" cy="702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93" name="Picture 2" descr="Nongbri–Relig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1763" y="166688"/>
            <a:ext cx="2706687" cy="413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4994" name="Picture 4" descr="Santangelo-Divinantion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181350" y="687388"/>
            <a:ext cx="3605213" cy="547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4995" name="Picture 5" descr="Luke-Advents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597775" y="687388"/>
            <a:ext cx="3644900" cy="547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8" name="Picture 2" descr="McConnell-Philosophy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017963" y="131763"/>
            <a:ext cx="4238625" cy="6581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42" name="Picture 2" descr="Coll Lat - Money and Powe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5600" y="217488"/>
            <a:ext cx="4227513" cy="6354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7043" name="Picture 3" descr="Kay-Economic Revolution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927725" y="68263"/>
            <a:ext cx="4270375" cy="6503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8909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pic>
        <p:nvPicPr>
          <p:cNvPr id="89091" name="Picture 2" descr="ttp://i.ebayimg.com/00/s/NDAwWDI2Mw==/z/EJsAAOSw9r1WC7il/$_35.JPG?set_id=89040003C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4057650" cy="6176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Judg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35363" y="0"/>
            <a:ext cx="462915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20482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pic>
        <p:nvPicPr>
          <p:cNvPr id="20483" name="Picture 1027" descr="Scheidel-Demography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38525" y="58738"/>
            <a:ext cx="4321175" cy="659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25602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943600"/>
          </a:xfrm>
        </p:spPr>
        <p:txBody>
          <a:bodyPr/>
          <a:lstStyle/>
          <a:p>
            <a:pPr eaLnBrk="1" hangingPunct="1"/>
            <a:r>
              <a:rPr lang="en-AU" b="1">
                <a:latin typeface="Times New Roman" pitchFamily="-123" charset="0"/>
              </a:rPr>
              <a:t>Trebia (218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Trasimene (217 BC)</a:t>
            </a:r>
          </a:p>
          <a:p>
            <a:pPr eaLnBrk="1" hangingPunct="1"/>
            <a:endParaRPr lang="en-AU" b="1">
              <a:latin typeface="Times New Roman" pitchFamily="-123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Placeholder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27650" name="Rectangle 3"/>
          <p:cNvSpPr>
            <a:spLocks noGrp="1"/>
          </p:cNvSpPr>
          <p:nvPr>
            <p:ph type="body" idx="1"/>
          </p:nvPr>
        </p:nvSpPr>
        <p:spPr>
          <a:xfrm>
            <a:off x="914400" y="152400"/>
            <a:ext cx="10363200" cy="5943600"/>
          </a:xfrm>
        </p:spPr>
        <p:txBody>
          <a:bodyPr/>
          <a:lstStyle/>
          <a:p>
            <a:pPr eaLnBrk="1" hangingPunct="1"/>
            <a:r>
              <a:rPr lang="en-AU" b="1">
                <a:latin typeface="Times New Roman" pitchFamily="-123" charset="0"/>
              </a:rPr>
              <a:t>Trebia (218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Trasimene (217 BC)</a:t>
            </a:r>
          </a:p>
          <a:p>
            <a:pPr eaLnBrk="1" hangingPunct="1"/>
            <a:r>
              <a:rPr lang="en-AU" b="1">
                <a:latin typeface="Times New Roman" pitchFamily="-123" charset="0"/>
              </a:rPr>
              <a:t>Cannae (216 BC)</a:t>
            </a:r>
          </a:p>
          <a:p>
            <a:pPr eaLnBrk="1" hangingPunct="1"/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212</Words>
  <Application>Microsoft Macintosh PowerPoint</Application>
  <PresentationFormat>Custom</PresentationFormat>
  <Paragraphs>121</Paragraphs>
  <Slides>53</Slides>
  <Notes>52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Office Theme</vt:lpstr>
      <vt:lpstr>The Late Roman Republic in 2017: Recent Developments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Hillard</dc:creator>
  <cp:lastModifiedBy>Jillian Beness</cp:lastModifiedBy>
  <cp:revision>40</cp:revision>
  <dcterms:created xsi:type="dcterms:W3CDTF">2017-03-29T22:09:39Z</dcterms:created>
  <dcterms:modified xsi:type="dcterms:W3CDTF">2017-03-31T03:30:24Z</dcterms:modified>
</cp:coreProperties>
</file>

<file path=docProps/thumbnail.jpeg>
</file>